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04" r:id="rId3"/>
    <p:sldId id="353" r:id="rId4"/>
    <p:sldId id="293" r:id="rId5"/>
    <p:sldId id="308" r:id="rId7"/>
    <p:sldId id="310" r:id="rId8"/>
    <p:sldId id="373" r:id="rId9"/>
    <p:sldId id="372" r:id="rId10"/>
    <p:sldId id="314" r:id="rId11"/>
    <p:sldId id="324" r:id="rId12"/>
    <p:sldId id="326" r:id="rId13"/>
    <p:sldId id="325" r:id="rId14"/>
    <p:sldId id="315" r:id="rId15"/>
    <p:sldId id="327" r:id="rId16"/>
    <p:sldId id="328" r:id="rId17"/>
    <p:sldId id="375" r:id="rId18"/>
    <p:sldId id="382" r:id="rId19"/>
    <p:sldId id="377" r:id="rId20"/>
    <p:sldId id="378" r:id="rId21"/>
    <p:sldId id="354" r:id="rId22"/>
    <p:sldId id="355" r:id="rId23"/>
    <p:sldId id="357" r:id="rId24"/>
    <p:sldId id="352" r:id="rId25"/>
    <p:sldId id="358" r:id="rId26"/>
    <p:sldId id="369" r:id="rId27"/>
    <p:sldId id="374" r:id="rId28"/>
    <p:sldId id="381" r:id="rId29"/>
    <p:sldId id="380" r:id="rId30"/>
    <p:sldId id="37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D30"/>
    <a:srgbClr val="2980B9"/>
    <a:srgbClr val="0070C0"/>
    <a:srgbClr val="4A9D2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9" autoAdjust="0"/>
    <p:restoredTop sz="94588"/>
  </p:normalViewPr>
  <p:slideViewPr>
    <p:cSldViewPr snapToGrid="0" showGuides="1">
      <p:cViewPr>
        <p:scale>
          <a:sx n="99" d="100"/>
          <a:sy n="99" d="100"/>
        </p:scale>
        <p:origin x="144" y="352"/>
      </p:cViewPr>
      <p:guideLst>
        <p:guide orient="horz" pos="2083"/>
        <p:guide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8" d="100"/>
        <a:sy n="18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pP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版权市场总量增长（亿元）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156174310729083"/>
          <c:y val="0.025270604397244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</c:numCache>
            </c:num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450</c:v>
                </c:pt>
                <c:pt idx="1">
                  <c:v>550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785249568"/>
        <c:axId val="2009816992"/>
      </c:barChart>
      <c:catAx>
        <c:axId val="-178524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</a:p>
        </c:txPr>
        <c:crossAx val="2009816992"/>
        <c:crosses val="autoZero"/>
        <c:auto val="1"/>
        <c:lblAlgn val="ctr"/>
        <c:lblOffset val="100"/>
        <c:noMultiLvlLbl val="0"/>
      </c:catAx>
      <c:valAx>
        <c:axId val="2009816992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78524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pP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网络视频流量增长（万亿次）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</c:v>
                </c:pt>
                <c:pt idx="1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829953936"/>
        <c:axId val="-1911153344"/>
      </c:barChart>
      <c:catAx>
        <c:axId val="-182995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</a:p>
        </c:txPr>
        <c:crossAx val="-1911153344"/>
        <c:crosses val="autoZero"/>
        <c:auto val="1"/>
        <c:lblAlgn val="ctr"/>
        <c:lblOffset val="100"/>
        <c:noMultiLvlLbl val="0"/>
      </c:catAx>
      <c:valAx>
        <c:axId val="-191115334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829953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pPr>
            <a:r>
              <a:rPr lang="zh-CN" dirty="0" smtClean="0"/>
              <a:t>会员付费</a:t>
            </a:r>
            <a:r>
              <a:rPr lang="zh-CN" altLang="en-US" dirty="0" smtClean="0"/>
              <a:t>剧数／规模（亿元）</a:t>
            </a:r>
            <a:endParaRPr lang="en-US" dirty="0"/>
          </a:p>
        </c:rich>
      </c:tx>
      <c:layout>
        <c:manualLayout>
          <c:xMode val="edge"/>
          <c:yMode val="edge"/>
          <c:x val="0.13429603237144"/>
          <c:y val="0.070757692312284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60</c:v>
                </c:pt>
                <c:pt idx="1">
                  <c:v>121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系列2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</c:v>
                </c:pt>
                <c:pt idx="1">
                  <c:v>200</c:v>
                </c:pt>
                <c:pt idx="2">
                  <c:v>500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935166896"/>
        <c:axId val="-1977633680"/>
      </c:barChart>
      <c:catAx>
        <c:axId val="-193516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pPr>
          </a:p>
        </c:txPr>
        <c:crossAx val="-1977633680"/>
        <c:crosses val="autoZero"/>
        <c:auto val="1"/>
        <c:lblAlgn val="ctr"/>
        <c:lblOffset val="100"/>
        <c:noMultiLvlLbl val="0"/>
      </c:catAx>
      <c:valAx>
        <c:axId val="-197763368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pPr>
          </a:p>
        </c:txPr>
        <c:crossAx val="-1935166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pP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广告植入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（品牌数／次数）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品牌植入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191</c:v>
                </c:pt>
                <c:pt idx="1">
                  <c:v>341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合作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219</c:v>
                </c:pt>
                <c:pt idx="1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-1977935760"/>
        <c:axId val="-1910495632"/>
      </c:barChart>
      <c:catAx>
        <c:axId val="-197793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</a:p>
        </c:txPr>
        <c:crossAx val="-1910495632"/>
        <c:crosses val="autoZero"/>
        <c:auto val="1"/>
        <c:lblAlgn val="ctr"/>
        <c:lblOffset val="100"/>
        <c:noMultiLvlLbl val="0"/>
      </c:catAx>
      <c:valAx>
        <c:axId val="-1910495632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977935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3FFEF-EF52-428B-8353-DB8DFE2EDD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664D7-DA3C-4151-A821-956FF9330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664D7-DA3C-4151-A821-956FF9330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664D7-DA3C-4151-A821-956FF9330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664D7-DA3C-4151-A821-956FF9330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8D591-460B-4CB7-BC7B-847DBE8BD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8689A-8295-433B-A159-E40F141FBB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F88EB-ECBF-4358-9A89-837974A1A9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9837" y="116535"/>
            <a:ext cx="11504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4000" dirty="0">
                <a:solidFill>
                  <a:srgbClr val="E5BE2D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谨以此片向改革开放</a:t>
            </a:r>
            <a:r>
              <a:rPr lang="en-US" altLang="zh-CN" sz="2000" b="1" spc="4000" dirty="0">
                <a:solidFill>
                  <a:srgbClr val="E5BE2D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r>
              <a:rPr lang="zh-CN" altLang="en-US" sz="2000" b="1" spc="4000" dirty="0">
                <a:solidFill>
                  <a:srgbClr val="E5BE2D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周年献礼</a:t>
            </a:r>
            <a:endParaRPr lang="zh-CN" altLang="en-US" sz="2000" b="1" spc="4000" dirty="0">
              <a:solidFill>
                <a:srgbClr val="E5BE2D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918606" y="354306"/>
            <a:ext cx="4490530" cy="59486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295628" y="6089602"/>
            <a:ext cx="1736486" cy="518704"/>
          </a:xfrm>
          <a:prstGeom prst="rect">
            <a:avLst/>
          </a:prstGeom>
        </p:spPr>
      </p:pic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8999227" y="5544399"/>
            <a:ext cx="27749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：周震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209318" cy="6858000"/>
          </a:xfrm>
          <a:prstGeom prst="rect">
            <a:avLst/>
          </a:prstGeom>
        </p:spPr>
      </p:pic>
      <p:sp>
        <p:nvSpPr>
          <p:cNvPr id="9" name="缺角矩形 8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9048" y="466464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拟邀演员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79366" y="1334352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蒋欣</a:t>
            </a:r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9366" y="1868241"/>
            <a:ext cx="364936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中国内地女演员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3014" y="2663757"/>
            <a:ext cx="71001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代表作品：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电视剧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如果岁月可回头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半生缘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甄嬛传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欢乐颂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凡人的品格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  影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那一刻，我听见幸福来敲门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麻辣学院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曾获奖项：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第31届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“中国电视剧飞天奖”优秀女演员（提名）；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上海电视节白玉兰奖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最佳女主角（提名）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年“全国电视制片业十佳表彰大会”十佳电视剧演员奖； 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11607007306298022186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38281" y="1323833"/>
            <a:ext cx="3204628" cy="4459405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209318" cy="6858000"/>
          </a:xfrm>
          <a:prstGeom prst="rect">
            <a:avLst/>
          </a:prstGeom>
        </p:spPr>
      </p:pic>
      <p:sp>
        <p:nvSpPr>
          <p:cNvPr id="9" name="缺角矩形 8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9048" y="466464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拟邀演员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79366" y="1334352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王晓晨</a:t>
            </a:r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9366" y="1868241"/>
            <a:ext cx="3649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中国内地女演员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毕业于上海戏剧学院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6662" y="2923064"/>
            <a:ext cx="71001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代表作品：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电视剧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萍踪侠影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二胎时代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大好时光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你好乔安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幸福的理由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  影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龙拳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春娇救志明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曾获奖项：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年“国剧盛典”年度关注演员奖；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国剧盛典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年度新锐女演员奖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年“华鼎奖中国百强电视剧”全国观众最喜爱的影视明星奖； 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800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157539" y="1226592"/>
            <a:ext cx="3542771" cy="4601001"/>
          </a:xfrm>
          <a:prstGeom prst="rect">
            <a:avLst/>
          </a:prstGeom>
          <a:ln>
            <a:noFill/>
          </a:ln>
          <a:effectLst>
            <a:reflection blurRad="6350" stA="50000" endA="300" endPos="90000" dir="5400000" sy="-100000" algn="bl" rotWithShape="0"/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209318" cy="6858000"/>
          </a:xfrm>
          <a:prstGeom prst="rect">
            <a:avLst/>
          </a:prstGeom>
        </p:spPr>
      </p:pic>
      <p:sp>
        <p:nvSpPr>
          <p:cNvPr id="9" name="缺角矩形 8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9048" y="466464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拟邀演员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08188" y="1724949"/>
            <a:ext cx="124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陆毅</a:t>
            </a:r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8188" y="2269548"/>
            <a:ext cx="364936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中国内地男演员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08187" y="3002857"/>
            <a:ext cx="67227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代表作品：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电视剧】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永不瞑目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人民的名义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少年包青天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电影】</a:t>
            </a:r>
            <a:endParaRPr lang="en-US" altLang="en-US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北京遇上西雅图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》、《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唐山大地震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》、《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英雄之战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曾获奖项：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届“华鼎奖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中国近现代题材电视剧最佳男演员；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2017年“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国剧盛典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年度魅力风云剧星奖；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第03届“BQ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红人榜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年度最佳突破男演员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0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15265" y="1583140"/>
            <a:ext cx="3365666" cy="4526139"/>
          </a:xfrm>
          <a:prstGeom prst="rect">
            <a:avLst/>
          </a:prstGeom>
          <a:ln>
            <a:noFill/>
          </a:ln>
          <a:effectLst>
            <a:reflection blurRad="6350" stA="50000" endA="300" endPos="55500" dist="50800" dir="5400000" sy="-100000" algn="bl" rotWithShape="0"/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209318" cy="6858000"/>
          </a:xfrm>
          <a:prstGeom prst="rect">
            <a:avLst/>
          </a:prstGeom>
        </p:spPr>
      </p:pic>
      <p:sp>
        <p:nvSpPr>
          <p:cNvPr id="9" name="缺角矩形 8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9048" y="466464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拟邀演员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08188" y="1724949"/>
            <a:ext cx="124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郑恺</a:t>
            </a:r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8188" y="2269548"/>
            <a:ext cx="3649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中国内地男演员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毕业于上海戏剧学院</a:t>
            </a:r>
            <a:endParaRPr lang="zh-CN" altLang="en-US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08187" y="3275812"/>
            <a:ext cx="67227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代表作品：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电视剧】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杜拉拉升职记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好久不见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梦想合伙人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电影】</a:t>
            </a:r>
            <a:endParaRPr lang="en-US" altLang="en-US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前任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》、《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降魔传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》、《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祖宗十九代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曾获奖项：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届“华语电影传媒大奖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最受瞩目男演员；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2017年“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国剧盛典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”年度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影响力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剧星奖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第02届“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伦敦国际华语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电影节”最佳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男配角。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8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114" y="1501254"/>
            <a:ext cx="3603295" cy="4427958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209318" cy="6858000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sp>
        <p:nvSpPr>
          <p:cNvPr id="9" name="缺角矩形 8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9048" y="466464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拟邀演员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61311" y="1381712"/>
            <a:ext cx="11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张鲁一</a:t>
            </a:r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1311" y="1909949"/>
            <a:ext cx="364936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中国内地男演员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1311" y="2585954"/>
            <a:ext cx="61515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代表作品：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电视剧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长河落日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爱国者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麻雀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  影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嫌疑人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的献身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黄金时代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妖猫传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曾获奖项：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第29届“金鸡奖” 最佳男主角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届“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百花奖”最佳男主角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届“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中国电影华表奖”优秀男演员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u150106122741102674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494895" y="1279478"/>
            <a:ext cx="3532495" cy="4827896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88623" y="4444367"/>
            <a:ext cx="6565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6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zh-CN" altLang="en-US" sz="6000" b="1" spc="6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8623" y="4044257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PART02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1514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4000"/>
            </a:schemeClr>
          </a:solidFill>
          <a:ln>
            <a:solidFill>
              <a:srgbClr val="8C8061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10947" y="1660849"/>
            <a:ext cx="5253135" cy="20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graphicFrame>
        <p:nvGraphicFramePr>
          <p:cNvPr id="23" name="图表 22"/>
          <p:cNvGraphicFramePr/>
          <p:nvPr/>
        </p:nvGraphicFramePr>
        <p:xfrm>
          <a:off x="1143953" y="706917"/>
          <a:ext cx="4136980" cy="2512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4" name="图表 23"/>
          <p:cNvGraphicFramePr/>
          <p:nvPr/>
        </p:nvGraphicFramePr>
        <p:xfrm>
          <a:off x="5999142" y="706917"/>
          <a:ext cx="4136980" cy="2512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图表 24"/>
          <p:cNvGraphicFramePr/>
          <p:nvPr/>
        </p:nvGraphicFramePr>
        <p:xfrm>
          <a:off x="1143953" y="3788122"/>
          <a:ext cx="4136980" cy="2512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图表 25"/>
          <p:cNvGraphicFramePr/>
          <p:nvPr/>
        </p:nvGraphicFramePr>
        <p:xfrm>
          <a:off x="5999142" y="3788122"/>
          <a:ext cx="4136980" cy="2512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543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4000"/>
            </a:schemeClr>
          </a:solidFill>
          <a:ln>
            <a:solidFill>
              <a:srgbClr val="8C8061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10947" y="1660849"/>
            <a:ext cx="5253135" cy="20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37534" y="1176608"/>
            <a:ext cx="47445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年卫视晚黄档首轮剧总收视率超过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的有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部，超过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的有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部，其中现实题材剧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部，湖南卫视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人民的名义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CSM52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3.661%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的收视率成为“年度剧王”。</a:t>
            </a:r>
            <a:endParaRPr lang="zh-CN" altLang="en-US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37534" y="789511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题材流量保证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69" y="3429000"/>
            <a:ext cx="4907666" cy="2423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03"/>
            <a:ext cx="6966459" cy="68826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4892" y="6151254"/>
            <a:ext cx="45850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spc="600" dirty="0">
                <a:solidFill>
                  <a:srgbClr val="161D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都市生活、社会伦理、言情等现实题材类电视剧播出比重不断加大。</a:t>
            </a:r>
            <a:endParaRPr lang="zh-CN" altLang="en-US" sz="1100" spc="600" dirty="0">
              <a:solidFill>
                <a:srgbClr val="161D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4892" y="3998665"/>
            <a:ext cx="6357076" cy="2152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543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4000"/>
            </a:schemeClr>
          </a:solidFill>
          <a:ln>
            <a:solidFill>
              <a:srgbClr val="8C8061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10947" y="1660849"/>
            <a:ext cx="5253135" cy="20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60878" y="3221025"/>
            <a:ext cx="47445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首轮剧更多集中于强势卫视，残酷体现了“三七规则”：</a:t>
            </a:r>
            <a:endParaRPr lang="zh-CN" altLang="en-US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年，能够播出首播剧的中央台八套、上海、浙江、北京、湖南、江苏、安徽、中央电视台综合频道、山东这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家卫视仅占卫视数量的三分之一，但他们所播首轮剧却合计占首轮剧总量的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  <a:endParaRPr lang="zh-CN" altLang="en-US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60878" y="2833928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强势播出平台保证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892" y="6151254"/>
            <a:ext cx="45850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spc="600" dirty="0">
                <a:solidFill>
                  <a:srgbClr val="161D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都市生活、社会伦理、言情等现实题材类电视剧播出比重不断加大。</a:t>
            </a:r>
            <a:endParaRPr lang="zh-CN" altLang="en-US" sz="1100" spc="600" dirty="0">
              <a:solidFill>
                <a:srgbClr val="161D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62" y="0"/>
            <a:ext cx="5827411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88623" y="4444367"/>
            <a:ext cx="6565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6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  <a:endParaRPr lang="zh-CN" altLang="en-US" sz="6000" b="1" spc="6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8623" y="4044257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PART03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5431" y="1783194"/>
            <a:ext cx="12191999" cy="3462483"/>
          </a:xfrm>
          <a:prstGeom prst="rect">
            <a:avLst/>
          </a:prstGeom>
          <a:solidFill>
            <a:schemeClr val="tx1">
              <a:lumMod val="85000"/>
              <a:lumOff val="15000"/>
              <a:alpha val="44000"/>
            </a:schemeClr>
          </a:solidFill>
          <a:ln>
            <a:solidFill>
              <a:srgbClr val="8C8061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缺角矩形 22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89048" y="494456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076738" y="2099530"/>
            <a:ext cx="9078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4800" b="1" spc="6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项目信息     盈利模式</a:t>
            </a:r>
            <a:endParaRPr lang="zh-CN" altLang="en-US" sz="4800" b="1" spc="600" dirty="0" smtClean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4800" b="1" spc="6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市场分析     融资需求</a:t>
            </a:r>
            <a:endParaRPr lang="zh-CN" altLang="en-US" sz="4800" b="1" spc="600" dirty="0" smtClean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9599" y="2233745"/>
            <a:ext cx="232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PART01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9598" y="3741291"/>
            <a:ext cx="232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PART02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50767" y="2235241"/>
            <a:ext cx="232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PART03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50766" y="3741291"/>
            <a:ext cx="232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PART04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缺角矩形 6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9048" y="494456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运营模式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10947" y="1660849"/>
            <a:ext cx="5253135" cy="20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5431" y="1783194"/>
            <a:ext cx="12191999" cy="3462483"/>
          </a:xfrm>
          <a:prstGeom prst="rect">
            <a:avLst/>
          </a:prstGeom>
          <a:solidFill>
            <a:schemeClr val="tx1">
              <a:lumMod val="85000"/>
              <a:lumOff val="15000"/>
              <a:alpha val="44000"/>
            </a:schemeClr>
          </a:solidFill>
          <a:ln>
            <a:solidFill>
              <a:srgbClr val="8C8061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89808" y="3013501"/>
            <a:ext cx="105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多轮覆盖   广告植入   政府支持 </a:t>
            </a:r>
            <a:endParaRPr lang="zh-CN" altLang="en-US" sz="4800" b="1" spc="6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缺角矩形 6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9048" y="494456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多轮覆盖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10947" y="1660849"/>
            <a:ext cx="5253135" cy="20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5431" y="1783194"/>
            <a:ext cx="12191999" cy="3462483"/>
          </a:xfrm>
          <a:prstGeom prst="rect">
            <a:avLst/>
          </a:prstGeom>
          <a:solidFill>
            <a:schemeClr val="tx1">
              <a:lumMod val="85000"/>
              <a:lumOff val="15000"/>
              <a:alpha val="44000"/>
            </a:schemeClr>
          </a:solidFill>
          <a:ln>
            <a:solidFill>
              <a:srgbClr val="8C8061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083924" y="1941717"/>
            <a:ext cx="97118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250000"/>
              </a:lnSpc>
            </a:pPr>
            <a:r>
              <a:rPr lang="zh-CN" altLang="en-US" sz="32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首轮主流覆盖      二轮新媒体</a:t>
            </a:r>
            <a:endParaRPr lang="zh-CN" altLang="en-US" sz="32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250000"/>
              </a:lnSpc>
            </a:pPr>
            <a:r>
              <a:rPr lang="zh-CN" altLang="en-US" sz="32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卫视及地面        海外</a:t>
            </a:r>
            <a:endParaRPr lang="zh-CN" altLang="en-US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25489" y="2995945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574344" y="2995945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525489" y="4281942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74344" y="4281942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5898" y="1084422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盈利策略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1543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2228" y="-4284959"/>
            <a:ext cx="6363801" cy="295489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67984" y="7591481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公关活动：</a:t>
            </a:r>
            <a:r>
              <a:rPr lang="en-US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搭载</a:t>
            </a:r>
            <a:r>
              <a:rPr lang="en-US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本剧发布会等线下活动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6142" y="7481618"/>
            <a:ext cx="516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联合营销：</a:t>
            </a:r>
            <a:r>
              <a:rPr lang="en-US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家品牌联合互动，曝光实现最大化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"/>
          <p:cNvSpPr txBox="1"/>
          <p:nvPr/>
        </p:nvSpPr>
        <p:spPr>
          <a:xfrm>
            <a:off x="5953535" y="-1009886"/>
            <a:ext cx="428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利用影视作品中的独特元素定制衍生品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9673" y="2443065"/>
            <a:ext cx="1646971" cy="16469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热点内容植入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3145588" y="608582"/>
            <a:ext cx="5243340" cy="5407869"/>
            <a:chOff x="3395054" y="625034"/>
            <a:chExt cx="5243340" cy="5407869"/>
          </a:xfrm>
        </p:grpSpPr>
        <p:sp>
          <p:nvSpPr>
            <p:cNvPr id="20" name="椭圆 19"/>
            <p:cNvSpPr/>
            <p:nvPr/>
          </p:nvSpPr>
          <p:spPr>
            <a:xfrm>
              <a:off x="3395054" y="3581424"/>
              <a:ext cx="1587792" cy="1620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事件</a:t>
              </a:r>
              <a:endPara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联合营销</a:t>
              </a:r>
              <a:endPara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449204" y="1385371"/>
              <a:ext cx="1627038" cy="1627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元素</a:t>
              </a:r>
              <a:endPara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授权</a:t>
              </a:r>
              <a:endPara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849414" y="2324276"/>
              <a:ext cx="1995493" cy="19954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娱乐</a:t>
              </a:r>
              <a:endParaRPr kumimoji="1"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整合营销</a:t>
              </a:r>
              <a:endPara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470507" y="625034"/>
              <a:ext cx="1627038" cy="1627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专属</a:t>
              </a:r>
              <a:endPara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衍生品</a:t>
              </a:r>
              <a:endPara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643310" y="4405865"/>
              <a:ext cx="1627038" cy="1627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公关活动</a:t>
              </a:r>
              <a:endPara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011356" y="2490304"/>
              <a:ext cx="1627038" cy="1627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艺人互动</a:t>
              </a:r>
              <a:endPara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粉丝经济</a:t>
              </a:r>
              <a:endPara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182132" y="892011"/>
            <a:ext cx="1796936" cy="1763775"/>
          </a:xfrm>
          <a:prstGeom prst="line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815912" y="2406247"/>
            <a:ext cx="3706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60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zh-CN" altLang="en-US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zh-CN" altLang="en-US" sz="60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线连接符 29"/>
          <p:cNvCxnSpPr/>
          <p:nvPr/>
        </p:nvCxnSpPr>
        <p:spPr>
          <a:xfrm flipV="1">
            <a:off x="7255905" y="4095699"/>
            <a:ext cx="1741222" cy="1698006"/>
          </a:xfrm>
          <a:prstGeom prst="line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903243" y="2534375"/>
            <a:ext cx="37068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88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88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3063" y="590384"/>
            <a:ext cx="6138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8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8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品类</a:t>
            </a:r>
            <a:endParaRPr lang="zh-CN" altLang="en-US" sz="2800" b="1" spc="600" dirty="0" smtClean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植入</a:t>
            </a:r>
            <a:r>
              <a:rPr lang="en-US" altLang="zh-CN" sz="28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个品牌</a:t>
            </a:r>
            <a:endParaRPr lang="zh-CN" altLang="en-US" sz="2800" b="1" spc="600" dirty="0" smtClean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缺角矩形 6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9048" y="494456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预期收益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10947" y="1660849"/>
            <a:ext cx="5253135" cy="20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5431" y="1783194"/>
            <a:ext cx="12191999" cy="3462483"/>
          </a:xfrm>
          <a:prstGeom prst="rect">
            <a:avLst/>
          </a:prstGeom>
          <a:solidFill>
            <a:schemeClr val="tx1">
              <a:lumMod val="85000"/>
              <a:lumOff val="15000"/>
              <a:alpha val="44000"/>
            </a:schemeClr>
          </a:solidFill>
          <a:ln>
            <a:solidFill>
              <a:srgbClr val="8C8061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66710" y="3359342"/>
            <a:ext cx="3706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4.15</a:t>
            </a:r>
            <a:r>
              <a:rPr lang="zh-CN" altLang="en-US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60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255101" y="2925740"/>
            <a:ext cx="364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播出授权收益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452260" y="2925740"/>
            <a:ext cx="180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政府支持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949013" y="2925740"/>
            <a:ext cx="311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植入广告收益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/>
          <p:nvPr/>
        </p:nvSpPr>
        <p:spPr bwMode="auto">
          <a:xfrm>
            <a:off x="-1205497" y="1981465"/>
            <a:ext cx="4060170" cy="60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" panose="02000000000000000000" pitchFamily="2" charset="0"/>
                <a:cs typeface="Lato Light" charset="0"/>
                <a:sym typeface="Lato Light" charset="0"/>
              </a:rPr>
              <a:t>4.15</a:t>
            </a: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cs typeface="Lato Light" charset="0"/>
                <a:sym typeface="Lato Light" charset="0"/>
              </a:rPr>
              <a:t>亿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15" name="Rectangle 12"/>
          <p:cNvSpPr/>
          <p:nvPr/>
        </p:nvSpPr>
        <p:spPr bwMode="auto">
          <a:xfrm>
            <a:off x="-1205497" y="1660849"/>
            <a:ext cx="1754984" cy="23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  <a:defRPr/>
            </a:pP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ea typeface="宋体" panose="02010600030101010101" pitchFamily="2" charset="-122"/>
                <a:cs typeface="Bebas Neue" charset="0"/>
                <a:sym typeface="Bebas Neue" charset="0"/>
              </a:rPr>
              <a:t>播出授权收益</a:t>
            </a:r>
            <a:endParaRPr lang="zh-CN" altLang="en-US" sz="1400" b="1" dirty="0">
              <a:solidFill>
                <a:prstClr val="white">
                  <a:lumMod val="50000"/>
                </a:prstClr>
              </a:solidFill>
              <a:ea typeface="宋体" panose="02010600030101010101" pitchFamily="2" charset="-122"/>
              <a:cs typeface="Bebas Neue" charset="0"/>
              <a:sym typeface="Bebas Neue" charset="0"/>
            </a:endParaRPr>
          </a:p>
        </p:txBody>
      </p:sp>
      <p:sp>
        <p:nvSpPr>
          <p:cNvPr id="16" name="Rectangle 13"/>
          <p:cNvSpPr/>
          <p:nvPr/>
        </p:nvSpPr>
        <p:spPr bwMode="auto">
          <a:xfrm>
            <a:off x="-1238485" y="2950994"/>
            <a:ext cx="4060170" cy="60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" panose="02000000000000000000" pitchFamily="2" charset="0"/>
              </a:rPr>
              <a:t>3000</a:t>
            </a:r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万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17" name="Rectangle 14"/>
          <p:cNvSpPr/>
          <p:nvPr/>
        </p:nvSpPr>
        <p:spPr bwMode="auto">
          <a:xfrm>
            <a:off x="-1238485" y="2670134"/>
            <a:ext cx="1754984" cy="23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  <a:defRPr/>
            </a:pP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ea typeface="宋体" panose="02010600030101010101" pitchFamily="2" charset="-122"/>
                <a:cs typeface="Bebas Neue" charset="0"/>
                <a:sym typeface="Bebas Neue" charset="0"/>
              </a:rPr>
              <a:t>植入广告收益</a:t>
            </a:r>
            <a:endParaRPr lang="zh-CN" altLang="en-US" sz="1400" b="1" dirty="0">
              <a:solidFill>
                <a:prstClr val="white">
                  <a:lumMod val="50000"/>
                </a:prstClr>
              </a:solidFill>
              <a:ea typeface="宋体" panose="02010600030101010101" pitchFamily="2" charset="-122"/>
              <a:cs typeface="Bebas Neue" charset="0"/>
              <a:sym typeface="Bebas Neue" charset="0"/>
            </a:endParaRPr>
          </a:p>
        </p:txBody>
      </p:sp>
      <p:sp>
        <p:nvSpPr>
          <p:cNvPr id="18" name="Rectangle 15"/>
          <p:cNvSpPr/>
          <p:nvPr/>
        </p:nvSpPr>
        <p:spPr bwMode="auto">
          <a:xfrm>
            <a:off x="-1214461" y="3939665"/>
            <a:ext cx="4060170" cy="60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" panose="02000000000000000000" pitchFamily="2" charset="0"/>
              </a:rPr>
              <a:t>2000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万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cs typeface="Lato Light" charset="0"/>
              <a:sym typeface="Lato Light" charset="0"/>
            </a:endParaRPr>
          </a:p>
        </p:txBody>
      </p:sp>
      <p:sp>
        <p:nvSpPr>
          <p:cNvPr id="19" name="Rectangle 16"/>
          <p:cNvSpPr/>
          <p:nvPr/>
        </p:nvSpPr>
        <p:spPr bwMode="auto">
          <a:xfrm>
            <a:off x="-1214461" y="3668744"/>
            <a:ext cx="1754984" cy="23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  <a:defRPr/>
            </a:pP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ea typeface="宋体" panose="02010600030101010101" pitchFamily="2" charset="-122"/>
                <a:cs typeface="Bebas Neue" charset="0"/>
                <a:sym typeface="Bebas Neue" charset="0"/>
              </a:rPr>
              <a:t>地方支持</a:t>
            </a:r>
            <a:endParaRPr lang="zh-CN" altLang="en-US" sz="1400" b="1" dirty="0">
              <a:solidFill>
                <a:prstClr val="white">
                  <a:lumMod val="50000"/>
                </a:prstClr>
              </a:solidFill>
              <a:ea typeface="宋体" panose="02010600030101010101" pitchFamily="2" charset="-122"/>
              <a:cs typeface="Bebas Neue" charset="0"/>
              <a:sym typeface="Bebas Neue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68204" y="3359342"/>
            <a:ext cx="3728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60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26942" y="3359342"/>
            <a:ext cx="4405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6000" b="1" spc="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88623" y="4444367"/>
            <a:ext cx="6565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6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融资方案</a:t>
            </a:r>
            <a:endParaRPr lang="zh-CN" altLang="en-US" sz="6000" b="1" spc="6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8623" y="4044257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PART04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 flipH="1">
            <a:off x="780734" y="1687692"/>
            <a:ext cx="7817356" cy="4441885"/>
          </a:xfrm>
          <a:prstGeom prst="rect">
            <a:avLst/>
          </a:prstGeom>
          <a:blipFill>
            <a:blip r:embed="rId1"/>
            <a:stretch>
              <a:fillRect t="-1000" r="-6000" b="-1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8148089" y="2166377"/>
            <a:ext cx="3296207" cy="900000"/>
          </a:xfrm>
          <a:prstGeom prst="rect">
            <a:avLst/>
          </a:prstGeom>
          <a:solidFill>
            <a:srgbClr val="1C9494">
              <a:alpha val="90000"/>
            </a:srgbClr>
          </a:solidFill>
          <a:ln w="63500" cap="flat" cmpd="sng" algn="ctr">
            <a:solidFill>
              <a:sysClr val="window" lastClr="FFFFFF">
                <a:alpha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8314790" y="2296596"/>
            <a:ext cx="3320700" cy="554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zh-CN" altLang="en-US" sz="2800" b="1" dirty="0" smtClean="0">
                <a:solidFill>
                  <a:prstClr val="white">
                    <a:alpha val="8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项目总投资</a:t>
            </a:r>
            <a:r>
              <a:rPr lang="en-US" altLang="zh-CN" sz="2800" b="1" dirty="0" smtClean="0">
                <a:solidFill>
                  <a:prstClr val="white">
                    <a:alpha val="8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2800" b="1" dirty="0" smtClean="0">
                <a:solidFill>
                  <a:prstClr val="white">
                    <a:alpha val="8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sz="1050" b="1" dirty="0">
              <a:solidFill>
                <a:prstClr val="white">
                  <a:alpha val="8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8148090" y="3470201"/>
            <a:ext cx="3323520" cy="900000"/>
          </a:xfrm>
          <a:prstGeom prst="rect">
            <a:avLst/>
          </a:prstGeom>
          <a:solidFill>
            <a:srgbClr val="FAC14D">
              <a:alpha val="90000"/>
            </a:srgbClr>
          </a:solidFill>
          <a:ln w="63500" cap="flat" cmpd="sng" algn="ctr">
            <a:solidFill>
              <a:sysClr val="window" lastClr="FFFFFF">
                <a:alpha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8314790" y="3600420"/>
            <a:ext cx="2706150" cy="554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zh-CN" altLang="en-US" sz="2800" b="1" dirty="0" smtClean="0">
                <a:solidFill>
                  <a:prstClr val="white">
                    <a:alpha val="8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公司投资</a:t>
            </a:r>
            <a:r>
              <a:rPr lang="en-US" altLang="zh-CN" sz="2800" b="1" dirty="0" smtClean="0">
                <a:solidFill>
                  <a:prstClr val="white">
                    <a:alpha val="8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en-US" sz="1050" b="1" dirty="0">
              <a:solidFill>
                <a:prstClr val="white">
                  <a:alpha val="8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1"/>
          <p:cNvSpPr/>
          <p:nvPr/>
        </p:nvSpPr>
        <p:spPr>
          <a:xfrm>
            <a:off x="8148089" y="4774025"/>
            <a:ext cx="3337177" cy="900000"/>
          </a:xfrm>
          <a:prstGeom prst="rect">
            <a:avLst/>
          </a:prstGeom>
          <a:solidFill>
            <a:srgbClr val="F95647">
              <a:alpha val="90000"/>
            </a:srgbClr>
          </a:solidFill>
          <a:ln w="63500" cap="flat" cmpd="sng" algn="ctr">
            <a:solidFill>
              <a:sysClr val="window" lastClr="FFFFFF">
                <a:alpha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7850452" y="4904244"/>
            <a:ext cx="3361670" cy="554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r>
              <a:rPr lang="zh-CN" altLang="en-US" sz="2800" b="1" dirty="0" smtClean="0">
                <a:solidFill>
                  <a:prstClr val="white">
                    <a:alpha val="8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总计</a:t>
            </a:r>
            <a:r>
              <a:rPr lang="en-US" altLang="zh-CN" sz="2800" b="1" dirty="0" smtClean="0">
                <a:solidFill>
                  <a:prstClr val="white">
                    <a:alpha val="8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1.75</a:t>
            </a:r>
            <a:r>
              <a:rPr lang="zh-CN" altLang="en-US" sz="2800" b="1" dirty="0" smtClean="0">
                <a:solidFill>
                  <a:prstClr val="white">
                    <a:alpha val="8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sz="1050" b="1" dirty="0">
              <a:solidFill>
                <a:prstClr val="white">
                  <a:alpha val="8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6"/>
          <p:cNvSpPr/>
          <p:nvPr/>
        </p:nvSpPr>
        <p:spPr>
          <a:xfrm>
            <a:off x="780734" y="1679511"/>
            <a:ext cx="3575747" cy="4450066"/>
          </a:xfrm>
          <a:prstGeom prst="rect">
            <a:avLst/>
          </a:prstGeom>
          <a:solidFill>
            <a:sysClr val="windowText" lastClr="000000">
              <a:alpha val="80000"/>
            </a:sysClr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876073" y="2264983"/>
            <a:ext cx="3657942" cy="35074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项目融资目标</a:t>
            </a:r>
            <a:r>
              <a:rPr lang="en-US" altLang="zh-CN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30%</a:t>
            </a:r>
            <a:endParaRPr lang="en-US" altLang="zh-CN" sz="28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600" b="1" dirty="0" smtClean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总计</a:t>
            </a:r>
            <a:r>
              <a:rPr lang="en-US" altLang="zh-CN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7500</a:t>
            </a:r>
            <a:r>
              <a:rPr lang="zh-CN" alt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id-ID" sz="48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706835" y="358762"/>
            <a:ext cx="3116135" cy="6007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202F3D">
                  <a:lumMod val="75000"/>
                </a:srgbClr>
              </a:buClr>
            </a:pPr>
            <a:r>
              <a:rPr lang="zh-CN" altLang="en-US" sz="32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投融资目标</a:t>
            </a:r>
            <a:endParaRPr lang="en-US" sz="32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 bldLvl="0" animBg="1"/>
      <p:bldP spid="6" grpId="0"/>
      <p:bldP spid="7" grpId="0" bldLvl="0" animBg="1"/>
      <p:bldP spid="8" grpId="0"/>
      <p:bldP spid="12" grpId="0" bldLvl="0" animBg="1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874978" y="2075538"/>
            <a:ext cx="2414034" cy="1629718"/>
          </a:xfrm>
          <a:prstGeom prst="rect">
            <a:avLst/>
          </a:prstGeom>
          <a:blipFill>
            <a:blip r:embed="rId1" cstate="print"/>
            <a:stretch>
              <a:fillRect t="-1000" r="-6000" b="-1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Rectangle 12"/>
          <p:cNvSpPr/>
          <p:nvPr/>
        </p:nvSpPr>
        <p:spPr>
          <a:xfrm>
            <a:off x="866066" y="4391631"/>
            <a:ext cx="2414034" cy="1629717"/>
          </a:xfrm>
          <a:prstGeom prst="rect">
            <a:avLst/>
          </a:prstGeom>
          <a:blipFill>
            <a:blip r:embed="rId2" cstate="print"/>
            <a:stretch>
              <a:fillRect t="-1000" r="-6000" b="-1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Rectangle 19"/>
          <p:cNvSpPr/>
          <p:nvPr/>
        </p:nvSpPr>
        <p:spPr>
          <a:xfrm>
            <a:off x="6319818" y="2074793"/>
            <a:ext cx="2414034" cy="1629718"/>
          </a:xfrm>
          <a:prstGeom prst="rect">
            <a:avLst/>
          </a:prstGeom>
          <a:blipFill>
            <a:blip r:embed="rId3" cstate="print"/>
            <a:stretch>
              <a:fillRect t="-1000" r="-6000" b="-1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val 43"/>
          <p:cNvSpPr>
            <a:spLocks noChangeAspect="1"/>
          </p:cNvSpPr>
          <p:nvPr/>
        </p:nvSpPr>
        <p:spPr>
          <a:xfrm>
            <a:off x="7073363" y="2514034"/>
            <a:ext cx="825788" cy="828000"/>
          </a:xfrm>
          <a:prstGeom prst="ellipse">
            <a:avLst/>
          </a:prstGeom>
          <a:solidFill>
            <a:srgbClr val="7CB554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val 42"/>
          <p:cNvSpPr>
            <a:spLocks noChangeAspect="1"/>
          </p:cNvSpPr>
          <p:nvPr/>
        </p:nvSpPr>
        <p:spPr>
          <a:xfrm>
            <a:off x="1714845" y="4786595"/>
            <a:ext cx="825788" cy="828000"/>
          </a:xfrm>
          <a:prstGeom prst="ellipse">
            <a:avLst/>
          </a:prstGeom>
          <a:solidFill>
            <a:srgbClr val="FAC14D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val 41"/>
          <p:cNvSpPr>
            <a:spLocks noChangeAspect="1"/>
          </p:cNvSpPr>
          <p:nvPr/>
        </p:nvSpPr>
        <p:spPr>
          <a:xfrm>
            <a:off x="1693071" y="2442535"/>
            <a:ext cx="825788" cy="828000"/>
          </a:xfrm>
          <a:prstGeom prst="ellipse">
            <a:avLst/>
          </a:prstGeom>
          <a:solidFill>
            <a:srgbClr val="1C9494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0" name="Straight Connector 6"/>
          <p:cNvCxnSpPr/>
          <p:nvPr/>
        </p:nvCxnSpPr>
        <p:spPr>
          <a:xfrm>
            <a:off x="849887" y="1611074"/>
            <a:ext cx="5040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11" name="Straight Connector 7"/>
          <p:cNvCxnSpPr/>
          <p:nvPr/>
        </p:nvCxnSpPr>
        <p:spPr>
          <a:xfrm>
            <a:off x="874978" y="1973932"/>
            <a:ext cx="5040000" cy="0"/>
          </a:xfrm>
          <a:prstGeom prst="line">
            <a:avLst/>
          </a:prstGeom>
          <a:noFill/>
          <a:ln w="222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12" name="Rectangle 8"/>
          <p:cNvSpPr/>
          <p:nvPr/>
        </p:nvSpPr>
        <p:spPr>
          <a:xfrm>
            <a:off x="3356803" y="2075538"/>
            <a:ext cx="2558175" cy="16297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Rectangle 9"/>
          <p:cNvSpPr/>
          <p:nvPr/>
        </p:nvSpPr>
        <p:spPr bwMode="auto">
          <a:xfrm>
            <a:off x="873313" y="1621802"/>
            <a:ext cx="2388573" cy="26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Bebas Neue" charset="0"/>
              </a:rPr>
              <a:t>静态利润率（税后）</a:t>
            </a:r>
            <a:endParaRPr lang="en-US" sz="16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Bebas Neue" charset="0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3407109" y="2140844"/>
            <a:ext cx="25104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总投资：</a:t>
            </a:r>
            <a:r>
              <a:rPr lang="en-US" altLang="zh-CN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2.5</a:t>
            </a:r>
            <a:r>
              <a:rPr lang="zh-CN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亿元</a:t>
            </a:r>
            <a:endParaRPr lang="en-US" altLang="zh-CN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单集成本：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万元</a:t>
            </a:r>
            <a:endParaRPr lang="en-US" altLang="zh-CN" sz="11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集数：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</a:t>
            </a:r>
            <a:endParaRPr lang="en-US" altLang="zh-CN" sz="11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总收入：</a:t>
            </a:r>
            <a:r>
              <a:rPr lang="en-US" altLang="zh-CN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4.65</a:t>
            </a:r>
            <a:r>
              <a:rPr lang="zh-CN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亿元</a:t>
            </a:r>
            <a:endParaRPr lang="en-US" altLang="zh-CN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发行收入：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4.15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亿元</a:t>
            </a:r>
            <a:endParaRPr lang="en-US" altLang="zh-CN" sz="11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广告及其他收入：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5000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万元</a:t>
            </a:r>
            <a:endParaRPr lang="en-US" altLang="zh-CN" sz="11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3407109" y="1635571"/>
            <a:ext cx="25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b="1" dirty="0" smtClean="0">
                <a:solidFill>
                  <a:srgbClr val="1C9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58%</a:t>
            </a:r>
            <a:endParaRPr lang="id-ID" sz="2000" b="1" dirty="0">
              <a:solidFill>
                <a:srgbClr val="1C949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6" name="Straight Connector 13"/>
          <p:cNvCxnSpPr/>
          <p:nvPr/>
        </p:nvCxnSpPr>
        <p:spPr>
          <a:xfrm>
            <a:off x="840975" y="3927167"/>
            <a:ext cx="5040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17" name="Straight Connector 14"/>
          <p:cNvCxnSpPr/>
          <p:nvPr/>
        </p:nvCxnSpPr>
        <p:spPr>
          <a:xfrm>
            <a:off x="866066" y="4290025"/>
            <a:ext cx="5040000" cy="0"/>
          </a:xfrm>
          <a:prstGeom prst="line">
            <a:avLst/>
          </a:prstGeom>
          <a:noFill/>
          <a:ln w="222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18" name="Rectangle 15"/>
          <p:cNvSpPr/>
          <p:nvPr/>
        </p:nvSpPr>
        <p:spPr>
          <a:xfrm>
            <a:off x="3347891" y="4391631"/>
            <a:ext cx="2567087" cy="162897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Rectangle 16"/>
          <p:cNvSpPr/>
          <p:nvPr/>
        </p:nvSpPr>
        <p:spPr bwMode="auto">
          <a:xfrm>
            <a:off x="864401" y="3937895"/>
            <a:ext cx="2388573" cy="26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Bebas Neue" charset="0"/>
              </a:rPr>
              <a:t>压力测试</a:t>
            </a:r>
            <a:endParaRPr lang="en-US" altLang="zh-CN" sz="16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Bebas Neue" charset="0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3398197" y="4456937"/>
            <a:ext cx="25104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在成本增加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的情况下，项目静态利润率（税后）分别为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37%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11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在收入减少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的情况下，项目静态利润率（税后）分别为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42%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id-ID" altLang="en-US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2" name="Straight Connector 20"/>
          <p:cNvCxnSpPr/>
          <p:nvPr/>
        </p:nvCxnSpPr>
        <p:spPr>
          <a:xfrm>
            <a:off x="6294727" y="1610329"/>
            <a:ext cx="5040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23" name="Straight Connector 21"/>
          <p:cNvCxnSpPr/>
          <p:nvPr/>
        </p:nvCxnSpPr>
        <p:spPr>
          <a:xfrm>
            <a:off x="6319818" y="1973187"/>
            <a:ext cx="5040000" cy="0"/>
          </a:xfrm>
          <a:prstGeom prst="line">
            <a:avLst/>
          </a:prstGeom>
          <a:noFill/>
          <a:ln w="222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24" name="Rectangle 22"/>
          <p:cNvSpPr/>
          <p:nvPr/>
        </p:nvSpPr>
        <p:spPr>
          <a:xfrm>
            <a:off x="8801643" y="2074793"/>
            <a:ext cx="2558175" cy="16297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Rectangle 23"/>
          <p:cNvSpPr/>
          <p:nvPr/>
        </p:nvSpPr>
        <p:spPr bwMode="auto">
          <a:xfrm>
            <a:off x="6318153" y="1621057"/>
            <a:ext cx="2388573" cy="26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Bebas Neue" charset="0"/>
              </a:rPr>
              <a:t>IRR</a:t>
            </a:r>
            <a:endParaRPr lang="en-US" altLang="zh-CN" sz="16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Bebas Neue" charset="0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8851949" y="2140099"/>
            <a:ext cx="25104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假设资金投入后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个月起开始回款，发行收入电视台及新媒体的回款节奏均为六个月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个月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个月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个月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的节奏，广告及其他收入在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个月时一次性结算，则项目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IIR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en-US" altLang="zh-CN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27%</a:t>
            </a:r>
            <a:r>
              <a:rPr lang="zh-CN" altLang="en-US" sz="1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1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TextBox 25"/>
          <p:cNvSpPr txBox="1"/>
          <p:nvPr/>
        </p:nvSpPr>
        <p:spPr>
          <a:xfrm>
            <a:off x="8851949" y="1634826"/>
            <a:ext cx="25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 smtClean="0">
                <a:solidFill>
                  <a:srgbClr val="7CB5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lang="en-US" altLang="zh-CN" sz="2000" b="1" dirty="0" smtClean="0">
                <a:solidFill>
                  <a:srgbClr val="7CB5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lang="id-ID" sz="2000" b="1" dirty="0">
              <a:solidFill>
                <a:srgbClr val="7CB55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6285815" y="3926422"/>
            <a:ext cx="5040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34" name="TextBox 37"/>
          <p:cNvSpPr txBox="1"/>
          <p:nvPr/>
        </p:nvSpPr>
        <p:spPr>
          <a:xfrm>
            <a:off x="1860973" y="2532823"/>
            <a:ext cx="49354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d-ID" sz="4000" dirty="0">
                <a:solidFill>
                  <a:prstClr val="white">
                    <a:alpha val="7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</a:t>
            </a:r>
            <a:endParaRPr lang="id-ID" sz="4000" dirty="0">
              <a:solidFill>
                <a:prstClr val="white">
                  <a:alpha val="7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TextBox 38"/>
          <p:cNvSpPr txBox="1"/>
          <p:nvPr/>
        </p:nvSpPr>
        <p:spPr>
          <a:xfrm>
            <a:off x="7271124" y="2503505"/>
            <a:ext cx="430266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d-ID" sz="4400" dirty="0">
                <a:solidFill>
                  <a:prstClr val="white">
                    <a:alpha val="7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</a:t>
            </a:r>
            <a:endParaRPr lang="id-ID" sz="4400" dirty="0">
              <a:solidFill>
                <a:prstClr val="white">
                  <a:alpha val="7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TextBox 39"/>
          <p:cNvSpPr txBox="1"/>
          <p:nvPr/>
        </p:nvSpPr>
        <p:spPr>
          <a:xfrm>
            <a:off x="1873706" y="4836066"/>
            <a:ext cx="49354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d-ID" sz="4400" dirty="0">
                <a:solidFill>
                  <a:prstClr val="white">
                    <a:alpha val="7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</a:t>
            </a:r>
            <a:endParaRPr lang="id-ID" sz="4400" dirty="0">
              <a:solidFill>
                <a:prstClr val="white">
                  <a:alpha val="7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Content Placeholder 2"/>
          <p:cNvSpPr txBox="1"/>
          <p:nvPr/>
        </p:nvSpPr>
        <p:spPr>
          <a:xfrm>
            <a:off x="706835" y="208557"/>
            <a:ext cx="5846365" cy="6007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202F3D">
                  <a:lumMod val="75000"/>
                </a:srgbClr>
              </a:buClr>
            </a:pPr>
            <a:r>
              <a:rPr lang="zh-CN" altLang="en-US" sz="32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财务分析</a:t>
            </a:r>
            <a:endParaRPr lang="en-US" sz="32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Content Placeholder 2"/>
          <p:cNvSpPr txBox="1"/>
          <p:nvPr/>
        </p:nvSpPr>
        <p:spPr>
          <a:xfrm>
            <a:off x="706835" y="710428"/>
            <a:ext cx="3349599" cy="367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202F3D">
                  <a:lumMod val="75000"/>
                </a:srgbClr>
              </a:buClr>
            </a:pPr>
            <a:r>
              <a:rPr lang="en-US" altLang="zh-CN" sz="1800" b="1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Financial Analysis</a:t>
            </a:r>
            <a:endParaRPr lang="en-US" sz="1800" b="1" spc="3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56637" y="3949395"/>
            <a:ext cx="25104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成本 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 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</a:t>
            </a:r>
            <a:endParaRPr lang="id-ID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5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1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7" grpId="0" bldLvl="0" animBg="1"/>
      <p:bldP spid="8" grpId="0" bldLvl="0" animBg="1"/>
      <p:bldP spid="9" grpId="0" bldLvl="0" animBg="1"/>
      <p:bldP spid="12" grpId="0" bldLvl="0" animBg="1"/>
      <p:bldP spid="13" grpId="0"/>
      <p:bldP spid="14" grpId="0"/>
      <p:bldP spid="15" grpId="0"/>
      <p:bldP spid="18" grpId="0" bldLvl="0" animBg="1"/>
      <p:bldP spid="19" grpId="0"/>
      <p:bldP spid="20" grpId="0"/>
      <p:bldP spid="24" grpId="0" bldLvl="0" animBg="1"/>
      <p:bldP spid="25" grpId="0"/>
      <p:bldP spid="26" grpId="0"/>
      <p:bldP spid="27" grpId="0"/>
      <p:bldP spid="34" grpId="0" bldLvl="0" animBg="1"/>
      <p:bldP spid="35" grpId="0" bldLvl="0" animBg="1"/>
      <p:bldP spid="36" grpId="0" bldLvl="0" animBg="1"/>
      <p:bldP spid="38" grpId="0"/>
      <p:bldP spid="3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/>
        </p:nvSpPr>
        <p:spPr>
          <a:xfrm>
            <a:off x="808047" y="1619094"/>
            <a:ext cx="3056793" cy="2149563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7838933" y="3973475"/>
            <a:ext cx="3313425" cy="2248611"/>
          </a:xfrm>
          <a:prstGeom prst="rect">
            <a:avLst/>
          </a:prstGeom>
          <a:blipFill>
            <a:blip r:embed="rId2"/>
            <a:stretch>
              <a:fillRect t="-1000" r="-6000" b="-1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6" name="Rectangle 9"/>
          <p:cNvSpPr/>
          <p:nvPr/>
        </p:nvSpPr>
        <p:spPr>
          <a:xfrm>
            <a:off x="6063565" y="1570274"/>
            <a:ext cx="5107598" cy="2234955"/>
          </a:xfrm>
          <a:prstGeom prst="rect">
            <a:avLst/>
          </a:prstGeom>
          <a:solidFill>
            <a:srgbClr val="202F3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4018416" y="1529309"/>
            <a:ext cx="1935898" cy="2239348"/>
          </a:xfrm>
          <a:prstGeom prst="rect">
            <a:avLst/>
          </a:prstGeom>
          <a:solidFill>
            <a:srgbClr val="1C9494">
              <a:alpha val="90000"/>
            </a:srgbClr>
          </a:solidFill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3919999" y="1709839"/>
            <a:ext cx="2189157" cy="1383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zh-CN" altLang="en-US" sz="3200" kern="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定向</a:t>
            </a:r>
            <a:endParaRPr lang="en-US" altLang="zh-CN" sz="3200" kern="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zh-CN" altLang="en-US" sz="3200" kern="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投融资</a:t>
            </a:r>
            <a:endParaRPr lang="zh-CN" altLang="en-US" sz="32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5817752" y="3959820"/>
            <a:ext cx="1939248" cy="2266657"/>
          </a:xfrm>
          <a:prstGeom prst="rect">
            <a:avLst/>
          </a:prstGeom>
          <a:solidFill>
            <a:srgbClr val="7CB554">
              <a:alpha val="90000"/>
            </a:srgbClr>
          </a:solidFill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5640750" y="4122850"/>
            <a:ext cx="2189157" cy="1697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200" kern="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3200" kern="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200" kern="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投融资</a:t>
            </a:r>
            <a:endParaRPr lang="id-ID" sz="32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4163334" y="5403369"/>
            <a:ext cx="566599" cy="554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endParaRPr lang="en-US" sz="1200" dirty="0">
              <a:solidFill>
                <a:prstClr val="white">
                  <a:alpha val="80000"/>
                </a:prstClr>
              </a:solidFill>
              <a:ea typeface="Roboto" panose="02000000000000000000" pitchFamily="2" charset="0"/>
            </a:endParaRPr>
          </a:p>
        </p:txBody>
      </p:sp>
      <p:sp>
        <p:nvSpPr>
          <p:cNvPr id="17" name="Content Placeholder 2"/>
          <p:cNvSpPr txBox="1"/>
          <p:nvPr/>
        </p:nvSpPr>
        <p:spPr>
          <a:xfrm>
            <a:off x="7393728" y="5454940"/>
            <a:ext cx="566599" cy="554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02F3D">
                  <a:lumMod val="75000"/>
                </a:srgbClr>
              </a:buClr>
            </a:pPr>
            <a:endParaRPr lang="en-US" sz="1200" dirty="0">
              <a:solidFill>
                <a:prstClr val="white">
                  <a:alpha val="80000"/>
                </a:prstClr>
              </a:solidFill>
              <a:ea typeface="Roboto" panose="02000000000000000000" pitchFamily="2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706835" y="208557"/>
            <a:ext cx="3116135" cy="6007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202F3D">
                  <a:lumMod val="75000"/>
                </a:srgbClr>
              </a:buClr>
            </a:pPr>
            <a:r>
              <a:rPr lang="zh-CN" altLang="en-US" sz="32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投融资方案</a:t>
            </a:r>
            <a:endParaRPr lang="en-US" sz="32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91755" y="1802399"/>
            <a:ext cx="480716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实施步骤：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zh-CN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、签订投融资合同、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zh-CN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、以货币资本金的形式定向投资入资金池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zh-CN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、回款比例按照定向投入的资本比例分配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zh-CN" altLang="zh-CN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4</a:t>
            </a:r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、项目回款</a:t>
            </a:r>
            <a:endParaRPr kumimoji="1" lang="zh-CN" altLang="en-US" b="1" dirty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23" name="Rectangle 9"/>
          <p:cNvSpPr/>
          <p:nvPr/>
        </p:nvSpPr>
        <p:spPr>
          <a:xfrm>
            <a:off x="807920" y="3975676"/>
            <a:ext cx="4957374" cy="2234955"/>
          </a:xfrm>
          <a:prstGeom prst="rect">
            <a:avLst/>
          </a:prstGeom>
          <a:solidFill>
            <a:srgbClr val="202F3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7380" y="4221455"/>
            <a:ext cx="48071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实施步骤：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  <a:sym typeface="+mn-ea"/>
              </a:rPr>
              <a:t>第一轮私募（1-3个月）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  <a:sym typeface="+mn-ea"/>
              </a:rPr>
              <a:t>第二轮私募（4-6个月）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  <a:sym typeface="+mn-ea"/>
              </a:rPr>
              <a:t>ICO（面向所有非中国及美国籍投资者开放众筹）</a:t>
            </a:r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 smtClean="0">
                <a:solidFill>
                  <a:schemeClr val="bg1">
                    <a:lumMod val="8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  <a:sym typeface="+mn-ea"/>
              </a:rPr>
              <a:t>私募轮最少50 ETH起投</a:t>
            </a:r>
            <a:endParaRPr lang="zh-CN" altLang="en-US" b="1" dirty="0">
              <a:solidFill>
                <a:srgbClr val="1A1A1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b="1" dirty="0" smtClean="0">
              <a:solidFill>
                <a:schemeClr val="bg1">
                  <a:lumMod val="8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6" grpId="0" bldLvl="0" animBg="1"/>
      <p:bldP spid="10" grpId="0" bldLvl="0" animBg="1"/>
      <p:bldP spid="8" grpId="0"/>
      <p:bldP spid="12" grpId="0" bldLvl="0" animBg="1"/>
      <p:bldP spid="9" grpId="0"/>
      <p:bldP spid="16" grpId="0"/>
      <p:bldP spid="17" grpId="0"/>
      <p:bldP spid="18" grpId="0"/>
      <p:bldP spid="2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10947" y="1660849"/>
            <a:ext cx="5253135" cy="20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2869951" y="4793859"/>
            <a:ext cx="6565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000" b="1" spc="6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9951" y="4153051"/>
            <a:ext cx="656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6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88623" y="4444367"/>
            <a:ext cx="6565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6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项目信息</a:t>
            </a:r>
            <a:endParaRPr lang="zh-CN" altLang="en-US" sz="6000" b="1" spc="6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8623" y="4044257"/>
            <a:ext cx="65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 smtClean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PART01</a:t>
            </a:r>
            <a:endParaRPr lang="zh-CN" altLang="en-US" sz="20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缺角矩形 6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9048" y="494456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项目信息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10947" y="1660849"/>
            <a:ext cx="5253135" cy="20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1929786"/>
            <a:ext cx="12191999" cy="2959455"/>
          </a:xfrm>
          <a:prstGeom prst="rect">
            <a:avLst/>
          </a:prstGeom>
          <a:solidFill>
            <a:srgbClr val="8C8061">
              <a:alpha val="44000"/>
            </a:srgbClr>
          </a:solidFill>
          <a:ln>
            <a:solidFill>
              <a:srgbClr val="8C8061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02619" y="2370072"/>
            <a:ext cx="6092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指传统中国向现代中国转型时期小人物的艰难历程和内心冲突，集中展示了大时代下新移民在这个充满梦想、机遇和挑战的城市，爱恨交织、拼搏奋斗的各自命运，一个个似曾相识的面孔，走进银幕，步入人心。</a:t>
            </a:r>
            <a:endParaRPr lang="zh-CN" altLang="en-US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66272" y="4981903"/>
            <a:ext cx="6565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>
                <a:solidFill>
                  <a:srgbClr val="DDAB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原著荣获小说双年奖</a:t>
            </a:r>
            <a:endParaRPr lang="zh-CN" altLang="en-US" sz="4800" b="1" spc="600" dirty="0">
              <a:solidFill>
                <a:srgbClr val="DDAB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747" y="881332"/>
            <a:ext cx="4884969" cy="64711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缺角矩形 6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9048" y="494456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项目信息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10947" y="1660849"/>
            <a:ext cx="5253135" cy="2090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1929786"/>
            <a:ext cx="12191999" cy="2959455"/>
          </a:xfrm>
          <a:prstGeom prst="rect">
            <a:avLst/>
          </a:prstGeom>
          <a:solidFill>
            <a:srgbClr val="8C8061">
              <a:alpha val="44000"/>
            </a:srgbClr>
          </a:solidFill>
          <a:ln>
            <a:solidFill>
              <a:srgbClr val="8C8061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747" y="881332"/>
            <a:ext cx="4884969" cy="6471124"/>
          </a:xfrm>
          <a:prstGeom prst="rect">
            <a:avLst/>
          </a:prstGeom>
        </p:spPr>
      </p:pic>
      <p:grpSp>
        <p:nvGrpSpPr>
          <p:cNvPr id="11" name="组 19"/>
          <p:cNvGrpSpPr/>
          <p:nvPr/>
        </p:nvGrpSpPr>
        <p:grpSpPr>
          <a:xfrm>
            <a:off x="4639083" y="1131735"/>
            <a:ext cx="6871599" cy="3603550"/>
            <a:chOff x="6087835" y="2046134"/>
            <a:chExt cx="5431546" cy="4651902"/>
          </a:xfrm>
        </p:grpSpPr>
        <p:sp>
          <p:nvSpPr>
            <p:cNvPr id="15" name="文本框 20"/>
            <p:cNvSpPr txBox="1"/>
            <p:nvPr/>
          </p:nvSpPr>
          <p:spPr>
            <a:xfrm>
              <a:off x="6087835" y="2046134"/>
              <a:ext cx="2664847" cy="476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华文宋体" panose="02010600040101010101" charset="-122"/>
                <a:cs typeface="华文宋体" panose="02010600040101010101" charset="-122"/>
              </a:endParaRPr>
            </a:p>
          </p:txBody>
        </p:sp>
        <p:sp>
          <p:nvSpPr>
            <p:cNvPr id="16" name="PA_矩形 12"/>
            <p:cNvSpPr/>
            <p:nvPr>
              <p:custDataLst>
                <p:tags r:id="rId4"/>
              </p:custDataLst>
            </p:nvPr>
          </p:nvSpPr>
          <p:spPr>
            <a:xfrm>
              <a:off x="6087835" y="3241392"/>
              <a:ext cx="5431546" cy="3456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集数：</a:t>
              </a:r>
              <a:r>
                <a:rPr lang="en-US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集</a:t>
              </a:r>
              <a:endParaRPr lang="en-US" altLang="zh-CN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预计开机时间：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2018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r>
                <a:rPr lang="en-US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7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月</a:t>
              </a:r>
              <a:endParaRPr lang="en-US" altLang="zh-CN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出品公司：康曦影业（制作发行）</a:t>
              </a:r>
              <a:endParaRPr lang="en-US" altLang="zh-CN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项目题材：青春 都市 商业 爱情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原著：吴君  （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《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不要爱我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》《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亲爱的深圳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》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）</a:t>
              </a:r>
              <a:endParaRPr lang="en-US" altLang="zh-CN" sz="1400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总导演：王小康</a:t>
              </a:r>
              <a:endParaRPr lang="en-US" altLang="zh-CN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播出平台：</a:t>
              </a:r>
              <a:r>
                <a:rPr lang="zh-CN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北京卫视、东方卫视、浙江卫视、湖南卫视、江苏卫视、深圳卫视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等；</a:t>
              </a:r>
              <a:endParaRPr lang="en-US" altLang="zh-CN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           </a:t>
              </a:r>
              <a:r>
                <a:rPr lang="zh-CN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爱奇艺、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PPTV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、芒果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TV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、搜狐视频</a:t>
              </a:r>
              <a:endParaRPr lang="en-US" altLang="zh-CN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7318" y="0"/>
            <a:ext cx="12209318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9048" y="485158"/>
            <a:ext cx="2565625" cy="553998"/>
            <a:chOff x="289048" y="485158"/>
            <a:chExt cx="2565625" cy="553998"/>
          </a:xfrm>
        </p:grpSpPr>
        <p:sp>
          <p:nvSpPr>
            <p:cNvPr id="8" name="缺角矩形 7"/>
            <p:cNvSpPr/>
            <p:nvPr/>
          </p:nvSpPr>
          <p:spPr>
            <a:xfrm>
              <a:off x="615898" y="531668"/>
              <a:ext cx="1911927" cy="460979"/>
            </a:xfrm>
            <a:prstGeom prst="plaque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89048" y="485158"/>
              <a:ext cx="25656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公司团队</a:t>
              </a:r>
              <a:endPara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452491" y="1634042"/>
            <a:ext cx="2612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总导演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王小康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1860" y="4618575"/>
            <a:ext cx="22828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中国文化奖最佳导演奖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中国骏马奖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中国金鹰奖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多次各台收视金奖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60052" y="1634042"/>
            <a:ext cx="2612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王静茹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69693" y="4618575"/>
            <a:ext cx="24931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千娇百媚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创收视</a:t>
            </a: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高峰</a:t>
            </a:r>
            <a:endParaRPr lang="zh-CN" altLang="en-US" sz="16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八月未央</a:t>
            </a: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6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彼岸花</a:t>
            </a: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中国家庭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99" y="2305886"/>
            <a:ext cx="2158722" cy="2158722"/>
          </a:xfrm>
          <a:prstGeom prst="snip2DiagRect">
            <a:avLst/>
          </a:prstGeom>
          <a:ln w="12700">
            <a:noFill/>
          </a:ln>
          <a:effectLst/>
        </p:spPr>
      </p:pic>
      <p:sp>
        <p:nvSpPr>
          <p:cNvPr id="17" name="矩形 16"/>
          <p:cNvSpPr/>
          <p:nvPr/>
        </p:nvSpPr>
        <p:spPr>
          <a:xfrm>
            <a:off x="8343474" y="1634042"/>
            <a:ext cx="2612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制片人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何侯擇 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43532" y="4618575"/>
            <a:ext cx="41273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长江七号</a:t>
            </a: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6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狐狸的夏天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八月未央</a:t>
            </a: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6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宣武门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彼岸花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09" y="2305886"/>
            <a:ext cx="2158722" cy="2158722"/>
          </a:xfrm>
          <a:prstGeom prst="snip2DiagRect">
            <a:avLst/>
          </a:prstGeom>
          <a:ln w="12700">
            <a:noFill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92" y="2294538"/>
            <a:ext cx="2158722" cy="2158722"/>
          </a:xfrm>
          <a:prstGeom prst="snip2DiagRect">
            <a:avLst/>
          </a:prstGeom>
          <a:ln w="12700">
            <a:noFill/>
          </a:ln>
          <a:effectLst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7318" y="0"/>
            <a:ext cx="12209318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9048" y="485158"/>
            <a:ext cx="2565625" cy="553998"/>
            <a:chOff x="289048" y="485158"/>
            <a:chExt cx="2565625" cy="553998"/>
          </a:xfrm>
        </p:grpSpPr>
        <p:sp>
          <p:nvSpPr>
            <p:cNvPr id="8" name="缺角矩形 7"/>
            <p:cNvSpPr/>
            <p:nvPr/>
          </p:nvSpPr>
          <p:spPr>
            <a:xfrm>
              <a:off x="615898" y="531668"/>
              <a:ext cx="1911927" cy="460979"/>
            </a:xfrm>
            <a:prstGeom prst="plaque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89048" y="485158"/>
              <a:ext cx="25656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成功案例</a:t>
              </a:r>
              <a:endPara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614940" y="2093707"/>
            <a:ext cx="2191882" cy="13344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775700" y="1793875"/>
            <a:ext cx="2037443" cy="2790167"/>
          </a:xfrm>
          <a:prstGeom prst="rect">
            <a:avLst/>
          </a:prstGeom>
        </p:spPr>
      </p:pic>
      <p:pic>
        <p:nvPicPr>
          <p:cNvPr id="14" name="图片 13" descr="狐狸的夏天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10" y="1730375"/>
            <a:ext cx="2412365" cy="2917190"/>
          </a:xfrm>
          <a:prstGeom prst="rect">
            <a:avLst/>
          </a:prstGeom>
        </p:spPr>
      </p:pic>
      <p:pic>
        <p:nvPicPr>
          <p:cNvPr id="18" name="图片 17" descr="桃花源战纪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" y="1730375"/>
            <a:ext cx="2041525" cy="272224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37851" y="4584042"/>
            <a:ext cx="22828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丛林笔记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桃花源战纪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灵界居委会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情迷冯家</a:t>
            </a: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屯</a:t>
            </a: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23961" y="4584042"/>
            <a:ext cx="2282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安妮宝贝代表作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上千万粉丝的超级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49830" y="4584042"/>
            <a:ext cx="2282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腾讯视频总播放量过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亿元；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四川卫视播放总冠军；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75699" y="4613402"/>
            <a:ext cx="2282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北京十三五工程规划工程；北京市委宣传部精品工程；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7318" y="0"/>
            <a:ext cx="12209318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9048" y="485158"/>
            <a:ext cx="2565625" cy="553998"/>
            <a:chOff x="289048" y="485158"/>
            <a:chExt cx="2565625" cy="553998"/>
          </a:xfrm>
        </p:grpSpPr>
        <p:sp>
          <p:nvSpPr>
            <p:cNvPr id="8" name="缺角矩形 7"/>
            <p:cNvSpPr/>
            <p:nvPr/>
          </p:nvSpPr>
          <p:spPr>
            <a:xfrm>
              <a:off x="615898" y="531668"/>
              <a:ext cx="1911927" cy="460979"/>
            </a:xfrm>
            <a:prstGeom prst="plaque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89048" y="485158"/>
              <a:ext cx="25656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拟邀演员</a:t>
              </a:r>
              <a:endPara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829652" y="1574945"/>
            <a:ext cx="32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佟丽娅</a:t>
            </a:r>
            <a:endParaRPr kumimoji="1"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2" cstate="email"/>
          <a:stretch>
            <a:fillRect/>
          </a:stretch>
        </p:blipFill>
        <p:spPr>
          <a:xfrm>
            <a:off x="941115" y="1758157"/>
            <a:ext cx="5401139" cy="3600759"/>
          </a:xfrm>
          <a:effectLst>
            <a:reflection stA="83000" endPos="65000" dist="50800" dir="5400000" sy="-100000" algn="bl" rotWithShape="0"/>
            <a:softEdge rad="190500"/>
          </a:effectLst>
        </p:spPr>
      </p:pic>
      <p:sp>
        <p:nvSpPr>
          <p:cNvPr id="16" name="文本框 15"/>
          <p:cNvSpPr txBox="1"/>
          <p:nvPr/>
        </p:nvSpPr>
        <p:spPr>
          <a:xfrm>
            <a:off x="6652342" y="2300598"/>
            <a:ext cx="3649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中国内地女演员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毕业于</a:t>
            </a:r>
            <a:r>
              <a:rPr lang="en-US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中央戏剧学院</a:t>
            </a:r>
            <a:endParaRPr lang="zh-CN" altLang="en-US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94135" y="3247242"/>
            <a:ext cx="58415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代表作品：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电视剧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琅琊榜2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爱国者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北京爱情故事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  影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唐人街探案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惊天破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、《北京爱情故事》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曾获奖项：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“第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华鼎奖中国百强电视剧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”最受欢迎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女主角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“第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中国青年演员形象金榜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年“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亚洲偶像盛典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最具实力女演员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209318" cy="6858000"/>
          </a:xfrm>
          <a:prstGeom prst="rect">
            <a:avLst/>
          </a:prstGeom>
        </p:spPr>
      </p:pic>
      <p:sp>
        <p:nvSpPr>
          <p:cNvPr id="9" name="缺角矩形 8"/>
          <p:cNvSpPr/>
          <p:nvPr/>
        </p:nvSpPr>
        <p:spPr>
          <a:xfrm>
            <a:off x="615898" y="531668"/>
            <a:ext cx="1911927" cy="460979"/>
          </a:xfrm>
          <a:prstGeom prst="plaque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9048" y="466464"/>
            <a:ext cx="256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拟邀演员</a:t>
            </a:r>
            <a:endParaRPr lang="zh-CN" altLang="en-US" sz="3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578276" y="348530"/>
            <a:ext cx="1199788" cy="35838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79366" y="1334352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王丽坤</a:t>
            </a:r>
            <a:endParaRPr lang="zh-CN" altLang="en-US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9366" y="1868241"/>
            <a:ext cx="3649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中国内地女演员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毕业于北京舞蹈</a:t>
            </a:r>
            <a:r>
              <a:rPr lang="en-US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zh-CN" altLang="en-US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9366" y="2841178"/>
            <a:ext cx="58415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代表作品：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电视剧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美人心计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北京青年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国色天香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漂洋过海来看你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两生花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  影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幕后玩家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前任攻略</a:t>
            </a: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曾获奖项：</a:t>
            </a:r>
            <a:endParaRPr lang="en-US" altLang="zh-CN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第22届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“北京大学生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电影节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”最受欢迎女演员；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亚洲影响力东方盛典</a:t>
            </a:r>
            <a:r>
              <a:rPr lang="en-US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最受关注电影演员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年“北京电视剧之夜”最具潜质女演员； </a:t>
            </a:r>
            <a:endParaRPr lang="en-US" altLang="zh-CN" sz="1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800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135789" y="1262417"/>
            <a:ext cx="3331761" cy="4442348"/>
          </a:xfrm>
          <a:prstGeom prst="rect">
            <a:avLst/>
          </a:prstGeom>
          <a:ln>
            <a:noFill/>
          </a:ln>
          <a:effectLst>
            <a:reflection blurRad="6350" stA="50000" endA="300" endPos="90000" dir="5400000" sy="-100000" algn="bl" rotWithShape="0"/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在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2713</Words>
  <Application>WPS 演示</Application>
  <PresentationFormat>宽屏</PresentationFormat>
  <Paragraphs>380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8" baseType="lpstr">
      <vt:lpstr>Arial</vt:lpstr>
      <vt:lpstr>宋体</vt:lpstr>
      <vt:lpstr>Wingdings</vt:lpstr>
      <vt:lpstr>隶书</vt:lpstr>
      <vt:lpstr>微软雅黑</vt:lpstr>
      <vt:lpstr>华文宋体</vt:lpstr>
      <vt:lpstr>黑体</vt:lpstr>
      <vt:lpstr>Calibri Light</vt:lpstr>
      <vt:lpstr>Calibri</vt:lpstr>
      <vt:lpstr>Arial Unicode MS</vt:lpstr>
      <vt:lpstr>等线</vt:lpstr>
      <vt:lpstr>Roboto</vt:lpstr>
      <vt:lpstr>Lato Light</vt:lpstr>
      <vt:lpstr>Bebas Neue</vt:lpstr>
      <vt:lpstr>Lato</vt:lpstr>
      <vt:lpstr>Arial</vt:lpstr>
      <vt:lpstr>Lantinghei SC Demibold</vt:lpstr>
      <vt:lpstr>Vrinda</vt:lpstr>
      <vt:lpstr>Segoe Print</vt:lpstr>
      <vt:lpstr>在行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慕广陵</cp:lastModifiedBy>
  <cp:revision>218</cp:revision>
  <dcterms:created xsi:type="dcterms:W3CDTF">2018-06-06T04:27:00Z</dcterms:created>
  <dcterms:modified xsi:type="dcterms:W3CDTF">2018-06-10T00:20:18Z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